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3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70.jpg" ContentType="image/jpg"/>
  <Override PartName="/ppt/media/image7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59" r:id="rId3"/>
    <p:sldId id="272" r:id="rId4"/>
    <p:sldId id="261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62" r:id="rId13"/>
    <p:sldId id="268" r:id="rId14"/>
    <p:sldId id="271" r:id="rId15"/>
    <p:sldId id="256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AA49B-560D-4853-AA7A-3C7321CE2EB7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BE85B-1E73-4BF3-92AE-18F64AC914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397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A0AD5-1E2A-8746-AAFA-D789586DF95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92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CD6C7A-7165-C24B-BD36-5513880062D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6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1726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994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3613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5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76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783DC-58BA-8C47-8154-70EE430D2D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005CA8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51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677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14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C72DCB-A1B7-0F49-B223-FFF48A7C2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61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17E72-24E9-954C-BE3E-9FEB1FCB27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FDC5B-2426-484D-85D4-545E99D9C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88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1FA07-D955-A148-983B-E01335AA0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8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8379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C613B-3F7A-224F-8230-A5234D8653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142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4A5D7-22F2-5C4D-96CB-699FBB2F2E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33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9C906A-D67F-5047-A9E6-390569691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59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7BCBE-D941-614F-B23D-67A4A68AA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259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87138-4860-F346-A25A-DAAC9E562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92D050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705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54206-DAF5-3A45-92E5-145010524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3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21EF3-8C8F-674D-AE22-345EA4388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726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7BE5E-9D9A-5B4D-A9C3-BC4C6E06F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4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506299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3352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3702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9923AA-E315-564D-A089-926B71FBE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7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5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18467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451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85C4A-E33A-2147-9991-9EB9C0997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128" r="971"/>
          <a:stretch/>
        </p:blipFill>
        <p:spPr>
          <a:xfrm>
            <a:off x="0" y="0"/>
            <a:ext cx="1219744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7DD3B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37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>
                <a:solidFill>
                  <a:schemeClr val="accent5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1AA80-5C4F-C247-B032-63117D1EF2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333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FCB8E-82D8-214B-927A-EA0C9673D5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071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56686-1A3A-7A48-A6B9-7C6FD4C9B5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ángulo 21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Forma libre 22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chemeClr val="accent6"/>
          </a:solidFill>
        </p:grpSpPr>
        <p:sp>
          <p:nvSpPr>
            <p:cNvPr id="14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560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99DBD-857C-044B-B8F7-F8AF4364D3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96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145"/>
          <a:stretch/>
        </p:blipFill>
        <p:spPr>
          <a:xfrm>
            <a:off x="0" y="-1518557"/>
            <a:ext cx="12175958" cy="83765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953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022" r="1160"/>
          <a:stretch/>
        </p:blipFill>
        <p:spPr>
          <a:xfrm>
            <a:off x="0" y="-8965"/>
            <a:ext cx="12174071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61628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26F32-ACC3-5E4C-B403-7E673E6BA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8315" r="1491" b="10234"/>
          <a:stretch/>
        </p:blipFill>
        <p:spPr>
          <a:xfrm>
            <a:off x="0" y="35169"/>
            <a:ext cx="12133385" cy="682283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967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3C730-D1F4-F340-8A7E-0BF5A15AB2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9C52B-AD03-8741-9006-141191184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Forma libre 10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1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91F4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8168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58839-4E07-D74C-B279-449D4DAA2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516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360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990600" y="2539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005CA8"/>
                </a:solidFill>
              </a:rPr>
              <a:t>section TITLE</a:t>
            </a:r>
            <a:endParaRPr lang="en-US" dirty="0">
              <a:solidFill>
                <a:srgbClr val="005CA8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95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825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005CA8"/>
                </a:solidFill>
              </a:rPr>
              <a:t>Click to edit Master title style</a:t>
            </a:r>
            <a:endParaRPr lang="en-US" dirty="0">
              <a:solidFill>
                <a:srgbClr val="005CA8"/>
              </a:solidFill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005CA8"/>
                </a:solidFill>
              </a:rPr>
              <a:t>Click to edit Master subtitle style</a:t>
            </a:r>
            <a:endParaRPr lang="en-US" dirty="0">
              <a:solidFill>
                <a:srgbClr val="005CA8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46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5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45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18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38876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5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959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106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0566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602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71302-385F-4457-A14F-8ECDE9179EA9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CA2B6-FDEB-49F9-8040-6293148F8AD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7041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56032" y="240431"/>
            <a:ext cx="11700000" cy="77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56032" y="1177636"/>
            <a:ext cx="11700000" cy="499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6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9.jpe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2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26" Type="http://schemas.openxmlformats.org/officeDocument/2006/relationships/image" Target="../media/image81.png"/><Relationship Id="rId3" Type="http://schemas.openxmlformats.org/officeDocument/2006/relationships/image" Target="../media/image20.png"/><Relationship Id="rId21" Type="http://schemas.openxmlformats.org/officeDocument/2006/relationships/image" Target="../media/image76.png"/><Relationship Id="rId7" Type="http://schemas.openxmlformats.org/officeDocument/2006/relationships/image" Target="../media/image63.jpg"/><Relationship Id="rId12" Type="http://schemas.openxmlformats.org/officeDocument/2006/relationships/image" Target="../media/image68.jpg"/><Relationship Id="rId17" Type="http://schemas.openxmlformats.org/officeDocument/2006/relationships/image" Target="../media/image56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2.jp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2.png"/><Relationship Id="rId11" Type="http://schemas.openxmlformats.org/officeDocument/2006/relationships/image" Target="../media/image67.jpg"/><Relationship Id="rId24" Type="http://schemas.openxmlformats.org/officeDocument/2006/relationships/image" Target="../media/image79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8.png"/><Relationship Id="rId10" Type="http://schemas.openxmlformats.org/officeDocument/2006/relationships/image" Target="../media/image66.jpg"/><Relationship Id="rId19" Type="http://schemas.openxmlformats.org/officeDocument/2006/relationships/image" Target="../media/image74.png"/><Relationship Id="rId4" Type="http://schemas.openxmlformats.org/officeDocument/2006/relationships/image" Target="../media/image60.png"/><Relationship Id="rId9" Type="http://schemas.openxmlformats.org/officeDocument/2006/relationships/image" Target="../media/image65.jpg"/><Relationship Id="rId14" Type="http://schemas.openxmlformats.org/officeDocument/2006/relationships/image" Target="../media/image70.jpg"/><Relationship Id="rId22" Type="http://schemas.openxmlformats.org/officeDocument/2006/relationships/image" Target="../media/image77.png"/><Relationship Id="rId27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7623913" y="-67104"/>
            <a:ext cx="4568087" cy="69251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8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65" y="-490467"/>
            <a:ext cx="4077381" cy="288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o 8"/>
          <p:cNvGrpSpPr/>
          <p:nvPr/>
        </p:nvGrpSpPr>
        <p:grpSpPr>
          <a:xfrm>
            <a:off x="6532210" y="5496167"/>
            <a:ext cx="4831471" cy="782390"/>
            <a:chOff x="12611121" y="4671208"/>
            <a:chExt cx="4831471" cy="782390"/>
          </a:xfrm>
        </p:grpSpPr>
        <p:sp>
          <p:nvSpPr>
            <p:cNvPr id="2" name="CuadroTexto 1"/>
            <p:cNvSpPr txBox="1"/>
            <p:nvPr/>
          </p:nvSpPr>
          <p:spPr>
            <a:xfrm>
              <a:off x="12611121" y="4671208"/>
              <a:ext cx="4703570" cy="46166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chemeClr val="tx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endParaRPr lang="es-CO" sz="2400" b="1" dirty="0">
                <a:solidFill>
                  <a:schemeClr val="bg1"/>
                </a:solidFill>
                <a:latin typeface="DaxCondensed-Light" panose="020B0604020202020204"/>
              </a:endParaRPr>
            </a:p>
          </p:txBody>
        </p:sp>
        <p:sp>
          <p:nvSpPr>
            <p:cNvPr id="3" name="Rectángulo 2"/>
            <p:cNvSpPr/>
            <p:nvPr/>
          </p:nvSpPr>
          <p:spPr>
            <a:xfrm>
              <a:off x="17257861" y="499193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endParaRPr lang="es-CO" sz="2400" b="1" dirty="0">
                <a:solidFill>
                  <a:schemeClr val="bg1"/>
                </a:solidFill>
                <a:latin typeface="DaxCondensed-Light" panose="020B0604020202020204"/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2214740" y="1853065"/>
            <a:ext cx="8299195" cy="3963827"/>
            <a:chOff x="2835449" y="2508623"/>
            <a:chExt cx="8299195" cy="3963827"/>
          </a:xfrm>
        </p:grpSpPr>
        <p:sp>
          <p:nvSpPr>
            <p:cNvPr id="40" name="1 CuadroTexto"/>
            <p:cNvSpPr txBox="1"/>
            <p:nvPr/>
          </p:nvSpPr>
          <p:spPr>
            <a:xfrm>
              <a:off x="2996799" y="3887127"/>
              <a:ext cx="7798278" cy="258532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CO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axCondensed-Light" panose="020B0604020202020204"/>
                </a:rPr>
                <a:t> </a:t>
              </a:r>
            </a:p>
            <a:p>
              <a:pPr algn="r"/>
              <a:r>
                <a:rPr lang="es-CO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axCondensed-Light" panose="020B0604020202020204"/>
                </a:rPr>
                <a:t> </a:t>
              </a:r>
              <a:r>
                <a:rPr lang="es-CO" sz="5400" b="1" spc="-1" dirty="0">
                  <a:solidFill>
                    <a:srgbClr val="D6EE60"/>
                  </a:solidFill>
                  <a:uFill>
                    <a:solidFill>
                      <a:srgbClr val="FFFFFF"/>
                    </a:solidFill>
                  </a:uFill>
                  <a:latin typeface="Dax-Bold"/>
                  <a:ea typeface="DejaVu Sans" panose="020B0603030804020204"/>
                </a:rPr>
                <a:t>Stefanini</a:t>
              </a:r>
            </a:p>
            <a:p>
              <a:pPr algn="r"/>
              <a:r>
                <a:rPr lang="es-CO" sz="5400" b="1" spc="-1" dirty="0">
                  <a:solidFill>
                    <a:srgbClr val="D6EE60"/>
                  </a:solidFill>
                  <a:uFill>
                    <a:solidFill>
                      <a:srgbClr val="FFFFFF"/>
                    </a:solidFill>
                  </a:uFill>
                  <a:latin typeface="Dax-Bold"/>
                  <a:ea typeface="DejaVu Sans" panose="020B0603030804020204"/>
                </a:rPr>
                <a:t>Colombia</a:t>
              </a:r>
              <a:endParaRPr lang="es-CO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2835449" y="2508623"/>
              <a:ext cx="8299195" cy="1754326"/>
            </a:xfrm>
            <a:prstGeom prst="rect">
              <a:avLst/>
            </a:prstGeom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s-CO" sz="5400" b="1" spc="-1" dirty="0">
                  <a:solidFill>
                    <a:schemeClr val="bg2"/>
                  </a:solidFill>
                  <a:uFill>
                    <a:solidFill>
                      <a:srgbClr val="FFFFFF"/>
                    </a:solidFill>
                  </a:uFill>
                  <a:latin typeface="DaxCondensed-Light"/>
                  <a:ea typeface="DejaVu Sans" panose="020B0603030804020204"/>
                </a:rPr>
                <a:t>Integración y despliegue</a:t>
              </a:r>
            </a:p>
            <a:p>
              <a:pPr algn="r">
                <a:lnSpc>
                  <a:spcPct val="100000"/>
                </a:lnSpc>
              </a:pPr>
              <a:r>
                <a:rPr lang="es-CO" sz="5400" b="1" spc="-1" dirty="0">
                  <a:solidFill>
                    <a:schemeClr val="bg2"/>
                  </a:solidFill>
                  <a:uFill>
                    <a:solidFill>
                      <a:srgbClr val="FFFFFF"/>
                    </a:solidFill>
                  </a:uFill>
                  <a:latin typeface="DaxCondensed-Light"/>
                  <a:ea typeface="DejaVu Sans" panose="020B0603030804020204"/>
                </a:rPr>
                <a:t>Continuo</a:t>
              </a:r>
              <a:endParaRPr lang="es-CO" spc="-1" dirty="0">
                <a:solidFill>
                  <a:schemeClr val="bg2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</p:grpSp>
      <p:sp>
        <p:nvSpPr>
          <p:cNvPr id="4" name="Marcador de pie de página 3"/>
          <p:cNvSpPr>
            <a:spLocks noGrp="1"/>
          </p:cNvSpPr>
          <p:nvPr>
            <p:ph type="ftr" sz="quarter" idx="4294967295"/>
          </p:nvPr>
        </p:nvSpPr>
        <p:spPr>
          <a:xfrm>
            <a:off x="7732509" y="6422504"/>
            <a:ext cx="3299488" cy="308302"/>
          </a:xfrm>
        </p:spPr>
        <p:txBody>
          <a:bodyPr/>
          <a:lstStyle/>
          <a:p>
            <a:r>
              <a:rPr lang="nl-NL" sz="1600" dirty="0">
                <a:solidFill>
                  <a:schemeClr val="bg1"/>
                </a:solidFill>
              </a:rPr>
              <a:t>IN-RD-02, Versión 9.0 de 20170629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10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3" y="787400"/>
            <a:ext cx="8160738" cy="49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58545" y="103362"/>
            <a:ext cx="10787455" cy="800490"/>
          </a:xfrm>
        </p:spPr>
        <p:txBody>
          <a:bodyPr anchor="ctr">
            <a:normAutofit fontScale="90000"/>
          </a:bodyPr>
          <a:lstStyle/>
          <a:p>
            <a:r>
              <a:rPr lang="es-CO" dirty="0" smtClean="0"/>
              <a:t>CICLO </a:t>
            </a:r>
            <a:r>
              <a:rPr lang="es-CO" sz="2800" dirty="0" smtClean="0"/>
              <a:t/>
            </a:r>
            <a:br>
              <a:rPr lang="es-CO" sz="2800" dirty="0" smtClean="0"/>
            </a:br>
            <a:r>
              <a:rPr lang="es-CO" sz="2800" b="0" dirty="0" smtClean="0"/>
              <a:t>  </a:t>
            </a:r>
            <a:r>
              <a:rPr lang="es-CO" sz="2800" b="0" dirty="0" smtClean="0">
                <a:solidFill>
                  <a:srgbClr val="92D050"/>
                </a:solidFill>
              </a:rPr>
              <a:t>DEVOPS</a:t>
            </a:r>
            <a:endParaRPr lang="es-CO" sz="2800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3" name="AutoShape 2" descr="Katalon Studi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" name="AutoShape 6" descr="Resultado de imagen para katal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2" name="Grupo 1"/>
          <p:cNvGrpSpPr/>
          <p:nvPr/>
        </p:nvGrpSpPr>
        <p:grpSpPr>
          <a:xfrm>
            <a:off x="1394561" y="1088971"/>
            <a:ext cx="9063467" cy="5451762"/>
            <a:chOff x="1450144" y="1194047"/>
            <a:chExt cx="9063467" cy="5451762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52949" y="5589443"/>
              <a:ext cx="964956" cy="1056366"/>
            </a:xfrm>
            <a:prstGeom prst="rect">
              <a:avLst/>
            </a:prstGeom>
          </p:spPr>
        </p:pic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6663" y="4931065"/>
              <a:ext cx="657965" cy="494328"/>
            </a:xfrm>
            <a:prstGeom prst="rect">
              <a:avLst/>
            </a:prstGeom>
          </p:spPr>
        </p:pic>
        <p:grpSp>
          <p:nvGrpSpPr>
            <p:cNvPr id="28" name="Grupo 27"/>
            <p:cNvGrpSpPr/>
            <p:nvPr/>
          </p:nvGrpSpPr>
          <p:grpSpPr>
            <a:xfrm>
              <a:off x="1517020" y="1194047"/>
              <a:ext cx="8754701" cy="4263576"/>
              <a:chOff x="1742606" y="1382045"/>
              <a:chExt cx="8754701" cy="4263576"/>
            </a:xfrm>
          </p:grpSpPr>
          <p:pic>
            <p:nvPicPr>
              <p:cNvPr id="30" name="Picture 4" descr="Resultado de imagen para devop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3309" y="1825419"/>
                <a:ext cx="7167012" cy="3540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4836" y="2130414"/>
                <a:ext cx="823957" cy="462878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4836" y="4629519"/>
                <a:ext cx="852355" cy="396097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14952" y="1443047"/>
                <a:ext cx="628649" cy="644513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84188" y="2448061"/>
                <a:ext cx="671373" cy="480455"/>
              </a:xfrm>
              <a:prstGeom prst="rect">
                <a:avLst/>
              </a:prstGeom>
            </p:spPr>
          </p:pic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7166" y="5062078"/>
                <a:ext cx="805648" cy="333975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4232" y="5246845"/>
                <a:ext cx="791715" cy="385940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45253" y="1656433"/>
                <a:ext cx="1191482" cy="503278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4312" y="5346801"/>
                <a:ext cx="1141334" cy="298820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79281" y="5014674"/>
                <a:ext cx="1361056" cy="351553"/>
              </a:xfrm>
              <a:prstGeom prst="rect">
                <a:avLst/>
              </a:prstGeom>
            </p:spPr>
          </p:pic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27378" y="4084497"/>
                <a:ext cx="854474" cy="310538"/>
              </a:xfrm>
              <a:prstGeom prst="rect">
                <a:avLst/>
              </a:prstGeom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49676" y="1382045"/>
                <a:ext cx="1629605" cy="697246"/>
              </a:xfrm>
              <a:prstGeom prst="rect">
                <a:avLst/>
              </a:prstGeom>
            </p:spPr>
          </p:pic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73350" y="2963034"/>
                <a:ext cx="823957" cy="708964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42606" y="4344759"/>
                <a:ext cx="1202647" cy="335009"/>
              </a:xfrm>
              <a:prstGeom prst="rect">
                <a:avLst/>
              </a:prstGeom>
            </p:spPr>
          </p:pic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06710" y="2159711"/>
                <a:ext cx="646959" cy="433581"/>
              </a:xfrm>
              <a:prstGeom prst="rect">
                <a:avLst/>
              </a:prstGeom>
            </p:spPr>
          </p:pic>
          <p:pic>
            <p:nvPicPr>
              <p:cNvPr id="45" name="Imagen 4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06857" y="4965137"/>
                <a:ext cx="1034242" cy="205207"/>
              </a:xfrm>
              <a:prstGeom prst="rect">
                <a:avLst/>
              </a:prstGeom>
            </p:spPr>
          </p:pic>
          <p:pic>
            <p:nvPicPr>
              <p:cNvPr id="46" name="Picture 2" descr="Resultado de imagen para maven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9112" y="3167062"/>
                <a:ext cx="809633" cy="607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9" name="Conector recto 28"/>
            <p:cNvCxnSpPr/>
            <p:nvPr/>
          </p:nvCxnSpPr>
          <p:spPr>
            <a:xfrm flipV="1">
              <a:off x="1450144" y="5536242"/>
              <a:ext cx="9063467" cy="274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31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 smtClean="0"/>
              <a:t>PROCESO </a:t>
            </a:r>
            <a:r>
              <a:rPr lang="es-CO" sz="2800" dirty="0"/>
              <a:t/>
            </a:r>
            <a:br>
              <a:rPr lang="es-CO" sz="2800" dirty="0"/>
            </a:br>
            <a:r>
              <a:rPr lang="es-CO" sz="2800" b="0" dirty="0"/>
              <a:t>  </a:t>
            </a:r>
            <a:r>
              <a:rPr lang="es-CO" sz="2800" b="0" dirty="0" smtClean="0">
                <a:solidFill>
                  <a:srgbClr val="92D050"/>
                </a:solidFill>
              </a:rPr>
              <a:t>DE DESARROLLO</a:t>
            </a:r>
            <a:endParaRPr lang="es-CO" sz="2800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333" name="Grupo 332"/>
          <p:cNvGrpSpPr/>
          <p:nvPr/>
        </p:nvGrpSpPr>
        <p:grpSpPr>
          <a:xfrm>
            <a:off x="417712" y="1109427"/>
            <a:ext cx="10913689" cy="5089559"/>
            <a:chOff x="525708" y="1498505"/>
            <a:chExt cx="10577830" cy="4790975"/>
          </a:xfrm>
        </p:grpSpPr>
        <p:sp>
          <p:nvSpPr>
            <p:cNvPr id="334" name="object 13"/>
            <p:cNvSpPr/>
            <p:nvPr/>
          </p:nvSpPr>
          <p:spPr>
            <a:xfrm>
              <a:off x="6366578" y="3692967"/>
              <a:ext cx="534924" cy="5288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object 17"/>
            <p:cNvSpPr txBox="1"/>
            <p:nvPr/>
          </p:nvSpPr>
          <p:spPr>
            <a:xfrm>
              <a:off x="1813935" y="2460852"/>
              <a:ext cx="902335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40665" marR="508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0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Project </a:t>
              </a:r>
              <a:r>
                <a:rPr kumimoji="0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and</a:t>
              </a:r>
              <a:r>
                <a:rPr kumimoji="0" sz="700" b="0" i="0" u="none" strike="noStrike" kern="0" cap="none" spc="-6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0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issue  tracking</a:t>
              </a:r>
              <a:endParaRPr kumimoji="0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36" name="object 19"/>
            <p:cNvSpPr txBox="1"/>
            <p:nvPr/>
          </p:nvSpPr>
          <p:spPr>
            <a:xfrm>
              <a:off x="1795377" y="2009080"/>
              <a:ext cx="1085938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Risk</a:t>
              </a:r>
              <a:r>
                <a:rPr kumimoji="0" sz="700" b="1" i="0" u="none" strike="noStrike" kern="0" cap="none" spc="-7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Management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37" name="object 21"/>
            <p:cNvSpPr txBox="1"/>
            <p:nvPr/>
          </p:nvSpPr>
          <p:spPr>
            <a:xfrm>
              <a:off x="782783" y="1963927"/>
              <a:ext cx="835152" cy="215444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txBody>
            <a:bodyPr vert="horz" wrap="square" lIns="0" tIns="0" rIns="0" bIns="0" rtlCol="0">
              <a:spAutoFit/>
            </a:bodyPr>
            <a:lstStyle/>
            <a:p>
              <a:pPr marL="32384" marR="5080" lvl="0" indent="-2032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kumimoji="0" sz="700" b="1" i="0" u="none" strike="noStrike" kern="0" cap="none" spc="-1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uir</a:t>
              </a:r>
              <a:r>
                <a:rPr kumimoji="0" sz="700" b="1" i="0" u="none" strike="noStrike" kern="0" cap="none" spc="-1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  <a:r>
                <a:rPr kumimoji="0" sz="700" b="1" i="0" u="none" strike="noStrike" kern="0" cap="none" spc="-1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 Management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8" name="object 23"/>
            <p:cNvSpPr txBox="1"/>
            <p:nvPr/>
          </p:nvSpPr>
          <p:spPr>
            <a:xfrm>
              <a:off x="2819783" y="4439925"/>
              <a:ext cx="7874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Functional</a:t>
              </a:r>
              <a:r>
                <a:rPr kumimoji="0" sz="700" b="1" i="0" u="none" strike="noStrike" kern="0" cap="none" spc="-5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DaxCondensed-Light" panose="020B0604020202020204"/>
                  <a:ea typeface="+mn-ea"/>
                  <a:cs typeface="Tahoma"/>
                </a:rPr>
                <a:t>size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DaxCondensed-Light" panose="020B0604020202020204"/>
                <a:ea typeface="+mn-ea"/>
                <a:cs typeface="Tahoma"/>
              </a:endParaRPr>
            </a:p>
            <a:p>
              <a:pPr marL="4000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measurement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39" name="object 24"/>
            <p:cNvSpPr/>
            <p:nvPr/>
          </p:nvSpPr>
          <p:spPr>
            <a:xfrm>
              <a:off x="970156" y="2294188"/>
              <a:ext cx="455676" cy="5471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bject 41"/>
            <p:cNvSpPr/>
            <p:nvPr/>
          </p:nvSpPr>
          <p:spPr>
            <a:xfrm>
              <a:off x="4432400" y="2002405"/>
              <a:ext cx="96012" cy="670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object 42"/>
            <p:cNvSpPr/>
            <p:nvPr/>
          </p:nvSpPr>
          <p:spPr>
            <a:xfrm>
              <a:off x="4429351" y="2096893"/>
              <a:ext cx="99060" cy="58419"/>
            </a:xfrm>
            <a:custGeom>
              <a:avLst/>
              <a:gdLst/>
              <a:ahLst/>
              <a:cxnLst/>
              <a:rect l="l" t="t" r="r" b="b"/>
              <a:pathLst>
                <a:path w="99060" h="58419">
                  <a:moveTo>
                    <a:pt x="0" y="57912"/>
                  </a:moveTo>
                  <a:lnTo>
                    <a:pt x="99060" y="57912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solidFill>
              <a:srgbClr val="84848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object 43"/>
            <p:cNvSpPr/>
            <p:nvPr/>
          </p:nvSpPr>
          <p:spPr>
            <a:xfrm>
              <a:off x="4429351" y="1898772"/>
              <a:ext cx="99060" cy="67310"/>
            </a:xfrm>
            <a:custGeom>
              <a:avLst/>
              <a:gdLst/>
              <a:ahLst/>
              <a:cxnLst/>
              <a:rect l="l" t="t" r="r" b="b"/>
              <a:pathLst>
                <a:path w="99060" h="67310">
                  <a:moveTo>
                    <a:pt x="94106" y="0"/>
                  </a:moveTo>
                  <a:lnTo>
                    <a:pt x="4952" y="0"/>
                  </a:lnTo>
                  <a:lnTo>
                    <a:pt x="0" y="4952"/>
                  </a:lnTo>
                  <a:lnTo>
                    <a:pt x="0" y="62102"/>
                  </a:lnTo>
                  <a:lnTo>
                    <a:pt x="4952" y="67056"/>
                  </a:lnTo>
                  <a:lnTo>
                    <a:pt x="94106" y="67056"/>
                  </a:lnTo>
                  <a:lnTo>
                    <a:pt x="99060" y="62102"/>
                  </a:lnTo>
                  <a:lnTo>
                    <a:pt x="99060" y="4952"/>
                  </a:lnTo>
                  <a:lnTo>
                    <a:pt x="9410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object 45"/>
            <p:cNvSpPr/>
            <p:nvPr/>
          </p:nvSpPr>
          <p:spPr>
            <a:xfrm>
              <a:off x="4406492" y="2223384"/>
              <a:ext cx="126364" cy="1270"/>
            </a:xfrm>
            <a:custGeom>
              <a:avLst/>
              <a:gdLst/>
              <a:ahLst/>
              <a:cxnLst/>
              <a:rect l="l" t="t" r="r" b="b"/>
              <a:pathLst>
                <a:path w="126364" h="1269">
                  <a:moveTo>
                    <a:pt x="0" y="1015"/>
                  </a:moveTo>
                  <a:lnTo>
                    <a:pt x="126364" y="0"/>
                  </a:lnTo>
                </a:path>
              </a:pathLst>
            </a:custGeom>
            <a:ln w="914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object 47"/>
            <p:cNvSpPr txBox="1"/>
            <p:nvPr/>
          </p:nvSpPr>
          <p:spPr>
            <a:xfrm>
              <a:off x="4580308" y="1845037"/>
              <a:ext cx="598170" cy="400685"/>
            </a:xfrm>
            <a:prstGeom prst="rect">
              <a:avLst/>
            </a:prstGeom>
          </p:spPr>
          <p:txBody>
            <a:bodyPr vert="horz" wrap="square" lIns="0" tIns="571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Test</a:t>
              </a:r>
              <a:r>
                <a:rPr kumimoji="0" sz="600" b="0" i="0" u="none" strike="noStrike" kern="0" cap="none" spc="-9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600" b="0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class</a:t>
              </a:r>
              <a:endParaRPr kumimoji="0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  <a:p>
              <a:pPr marL="17145" marR="5080" lvl="0" indent="-1905" algn="l" defTabSz="914400" rtl="0" eaLnBrk="1" fontAlgn="auto" latinLnBrk="0" hangingPunct="1">
                <a:lnSpc>
                  <a:spcPct val="103299"/>
                </a:lnSpc>
                <a:spcBef>
                  <a:spcPts val="7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" b="0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Domain</a:t>
              </a:r>
              <a:r>
                <a:rPr kumimoji="0" sz="600" b="0" i="0" u="none" strike="noStrike" kern="0" cap="none" spc="-5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600" b="0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Object  Adapter  Message</a:t>
              </a:r>
              <a:endParaRPr kumimoji="0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45" name="object 49"/>
            <p:cNvSpPr txBox="1"/>
            <p:nvPr/>
          </p:nvSpPr>
          <p:spPr>
            <a:xfrm>
              <a:off x="4300712" y="3355376"/>
              <a:ext cx="1062238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Hexagonal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architecture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46" name="object 51"/>
            <p:cNvSpPr txBox="1"/>
            <p:nvPr/>
          </p:nvSpPr>
          <p:spPr>
            <a:xfrm>
              <a:off x="4295927" y="2325637"/>
              <a:ext cx="99662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Domain 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Driven</a:t>
              </a:r>
              <a:r>
                <a:rPr kumimoji="0" sz="700" b="1" i="0" u="none" strike="noStrike" kern="0" cap="none" spc="-6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Design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47" name="object 53"/>
            <p:cNvSpPr txBox="1"/>
            <p:nvPr/>
          </p:nvSpPr>
          <p:spPr>
            <a:xfrm>
              <a:off x="4436844" y="5000060"/>
              <a:ext cx="64643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Unit</a:t>
              </a:r>
              <a:r>
                <a:rPr kumimoji="0" sz="700" b="1" i="0" u="none" strike="noStrike" kern="0" cap="none" spc="-12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Testing</a:t>
              </a:r>
            </a:p>
          </p:txBody>
        </p:sp>
        <p:sp>
          <p:nvSpPr>
            <p:cNvPr id="348" name="object 55"/>
            <p:cNvSpPr txBox="1"/>
            <p:nvPr/>
          </p:nvSpPr>
          <p:spPr>
            <a:xfrm>
              <a:off x="8048949" y="5332974"/>
              <a:ext cx="796290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Code</a:t>
              </a:r>
              <a:r>
                <a:rPr kumimoji="0" sz="800" b="1" i="0" u="none" strike="noStrike" kern="0" cap="none" spc="-11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Converge</a:t>
              </a:r>
              <a:endParaRPr kumimoji="0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49" name="object 56"/>
            <p:cNvSpPr/>
            <p:nvPr/>
          </p:nvSpPr>
          <p:spPr>
            <a:xfrm>
              <a:off x="8248564" y="3489690"/>
              <a:ext cx="428244" cy="594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object 58"/>
            <p:cNvSpPr/>
            <p:nvPr/>
          </p:nvSpPr>
          <p:spPr>
            <a:xfrm>
              <a:off x="2981188" y="2277490"/>
              <a:ext cx="537972" cy="5821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object 60"/>
            <p:cNvSpPr txBox="1"/>
            <p:nvPr/>
          </p:nvSpPr>
          <p:spPr>
            <a:xfrm>
              <a:off x="6300407" y="5370848"/>
              <a:ext cx="815975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73660" marR="5080" lvl="0" indent="-6096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Source Content  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Management</a:t>
              </a:r>
            </a:p>
          </p:txBody>
        </p:sp>
        <p:sp>
          <p:nvSpPr>
            <p:cNvPr id="352" name="object 62"/>
            <p:cNvSpPr txBox="1"/>
            <p:nvPr/>
          </p:nvSpPr>
          <p:spPr>
            <a:xfrm>
              <a:off x="4358988" y="5814611"/>
              <a:ext cx="94234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Test</a:t>
              </a:r>
              <a:r>
                <a:rPr kumimoji="0" sz="700" b="1" i="0" u="none" strike="noStrike" kern="0" cap="none" spc="-8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Management</a:t>
              </a:r>
            </a:p>
          </p:txBody>
        </p:sp>
        <p:sp>
          <p:nvSpPr>
            <p:cNvPr id="353" name="object 63"/>
            <p:cNvSpPr/>
            <p:nvPr/>
          </p:nvSpPr>
          <p:spPr>
            <a:xfrm>
              <a:off x="9736511" y="2026920"/>
              <a:ext cx="702564" cy="5257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object 64"/>
            <p:cNvSpPr/>
            <p:nvPr/>
          </p:nvSpPr>
          <p:spPr>
            <a:xfrm>
              <a:off x="10422311" y="2051304"/>
              <a:ext cx="681227" cy="4953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object 66"/>
            <p:cNvSpPr txBox="1"/>
            <p:nvPr/>
          </p:nvSpPr>
          <p:spPr>
            <a:xfrm>
              <a:off x="10209332" y="4631669"/>
              <a:ext cx="64643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2860" marR="5080" lvl="0" indent="-1079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De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plo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yme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nt  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Aut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o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mati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o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n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56" name="object 68"/>
            <p:cNvSpPr txBox="1"/>
            <p:nvPr/>
          </p:nvSpPr>
          <p:spPr>
            <a:xfrm>
              <a:off x="10209332" y="5706024"/>
              <a:ext cx="70358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C2C89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Quickly</a:t>
              </a:r>
              <a:r>
                <a:rPr kumimoji="0" sz="700" b="1" i="0" u="none" strike="noStrike" kern="0" cap="none" spc="-70" normalizeH="0" baseline="0" noProof="0" dirty="0" smtClean="0">
                  <a:ln>
                    <a:noFill/>
                  </a:ln>
                  <a:solidFill>
                    <a:srgbClr val="2C2C89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C2C89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Scale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57" name="object 70"/>
            <p:cNvSpPr/>
            <p:nvPr/>
          </p:nvSpPr>
          <p:spPr>
            <a:xfrm>
              <a:off x="7773876" y="2418935"/>
              <a:ext cx="1354349" cy="3597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object 72"/>
            <p:cNvSpPr/>
            <p:nvPr/>
          </p:nvSpPr>
          <p:spPr>
            <a:xfrm>
              <a:off x="10088555" y="2552700"/>
              <a:ext cx="278130" cy="301625"/>
            </a:xfrm>
            <a:custGeom>
              <a:avLst/>
              <a:gdLst/>
              <a:ahLst/>
              <a:cxnLst/>
              <a:rect l="l" t="t" r="r" b="b"/>
              <a:pathLst>
                <a:path w="278129" h="301625">
                  <a:moveTo>
                    <a:pt x="56266" y="51812"/>
                  </a:moveTo>
                  <a:lnTo>
                    <a:pt x="46935" y="60383"/>
                  </a:lnTo>
                  <a:lnTo>
                    <a:pt x="268350" y="301116"/>
                  </a:lnTo>
                  <a:lnTo>
                    <a:pt x="277749" y="292608"/>
                  </a:lnTo>
                  <a:lnTo>
                    <a:pt x="56266" y="51812"/>
                  </a:lnTo>
                  <a:close/>
                </a:path>
                <a:path w="278129" h="301625">
                  <a:moveTo>
                    <a:pt x="0" y="0"/>
                  </a:moveTo>
                  <a:lnTo>
                    <a:pt x="23495" y="81914"/>
                  </a:lnTo>
                  <a:lnTo>
                    <a:pt x="46935" y="60383"/>
                  </a:lnTo>
                  <a:lnTo>
                    <a:pt x="38353" y="51053"/>
                  </a:lnTo>
                  <a:lnTo>
                    <a:pt x="47625" y="42417"/>
                  </a:lnTo>
                  <a:lnTo>
                    <a:pt x="66494" y="42417"/>
                  </a:lnTo>
                  <a:lnTo>
                    <a:pt x="79628" y="30352"/>
                  </a:lnTo>
                  <a:lnTo>
                    <a:pt x="0" y="0"/>
                  </a:lnTo>
                  <a:close/>
                </a:path>
                <a:path w="278129" h="301625">
                  <a:moveTo>
                    <a:pt x="47625" y="42417"/>
                  </a:moveTo>
                  <a:lnTo>
                    <a:pt x="38353" y="51053"/>
                  </a:lnTo>
                  <a:lnTo>
                    <a:pt x="46935" y="60383"/>
                  </a:lnTo>
                  <a:lnTo>
                    <a:pt x="56266" y="51812"/>
                  </a:lnTo>
                  <a:lnTo>
                    <a:pt x="47625" y="42417"/>
                  </a:lnTo>
                  <a:close/>
                </a:path>
                <a:path w="278129" h="301625">
                  <a:moveTo>
                    <a:pt x="66494" y="42417"/>
                  </a:moveTo>
                  <a:lnTo>
                    <a:pt x="47625" y="42417"/>
                  </a:lnTo>
                  <a:lnTo>
                    <a:pt x="56266" y="51812"/>
                  </a:lnTo>
                  <a:lnTo>
                    <a:pt x="66494" y="42417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object 73"/>
            <p:cNvSpPr/>
            <p:nvPr/>
          </p:nvSpPr>
          <p:spPr>
            <a:xfrm>
              <a:off x="10357540" y="2546604"/>
              <a:ext cx="405765" cy="308610"/>
            </a:xfrm>
            <a:custGeom>
              <a:avLst/>
              <a:gdLst/>
              <a:ahLst/>
              <a:cxnLst/>
              <a:rect l="l" t="t" r="r" b="b"/>
              <a:pathLst>
                <a:path w="405765" h="308610">
                  <a:moveTo>
                    <a:pt x="340765" y="40802"/>
                  </a:moveTo>
                  <a:lnTo>
                    <a:pt x="0" y="298196"/>
                  </a:lnTo>
                  <a:lnTo>
                    <a:pt x="7620" y="308229"/>
                  </a:lnTo>
                  <a:lnTo>
                    <a:pt x="348451" y="51002"/>
                  </a:lnTo>
                  <a:lnTo>
                    <a:pt x="340765" y="40802"/>
                  </a:lnTo>
                  <a:close/>
                </a:path>
                <a:path w="405765" h="308610">
                  <a:moveTo>
                    <a:pt x="388948" y="33147"/>
                  </a:moveTo>
                  <a:lnTo>
                    <a:pt x="350900" y="33147"/>
                  </a:lnTo>
                  <a:lnTo>
                    <a:pt x="358648" y="43307"/>
                  </a:lnTo>
                  <a:lnTo>
                    <a:pt x="348451" y="51002"/>
                  </a:lnTo>
                  <a:lnTo>
                    <a:pt x="367538" y="76326"/>
                  </a:lnTo>
                  <a:lnTo>
                    <a:pt x="388948" y="33147"/>
                  </a:lnTo>
                  <a:close/>
                </a:path>
                <a:path w="405765" h="308610">
                  <a:moveTo>
                    <a:pt x="350900" y="33147"/>
                  </a:moveTo>
                  <a:lnTo>
                    <a:pt x="340765" y="40802"/>
                  </a:lnTo>
                  <a:lnTo>
                    <a:pt x="348451" y="51002"/>
                  </a:lnTo>
                  <a:lnTo>
                    <a:pt x="358648" y="43307"/>
                  </a:lnTo>
                  <a:lnTo>
                    <a:pt x="350900" y="33147"/>
                  </a:lnTo>
                  <a:close/>
                </a:path>
                <a:path w="405765" h="308610">
                  <a:moveTo>
                    <a:pt x="405384" y="0"/>
                  </a:moveTo>
                  <a:lnTo>
                    <a:pt x="321691" y="15494"/>
                  </a:lnTo>
                  <a:lnTo>
                    <a:pt x="340765" y="40802"/>
                  </a:lnTo>
                  <a:lnTo>
                    <a:pt x="350900" y="33147"/>
                  </a:lnTo>
                  <a:lnTo>
                    <a:pt x="388948" y="33147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object 74"/>
            <p:cNvSpPr txBox="1"/>
            <p:nvPr/>
          </p:nvSpPr>
          <p:spPr>
            <a:xfrm>
              <a:off x="10154848" y="3774507"/>
              <a:ext cx="53340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Pi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pe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li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n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e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61" name="object 75"/>
            <p:cNvSpPr/>
            <p:nvPr/>
          </p:nvSpPr>
          <p:spPr>
            <a:xfrm>
              <a:off x="8826241" y="4002139"/>
              <a:ext cx="523875" cy="76200"/>
            </a:xfrm>
            <a:custGeom>
              <a:avLst/>
              <a:gdLst/>
              <a:ahLst/>
              <a:cxnLst/>
              <a:rect l="l" t="t" r="r" b="b"/>
              <a:pathLst>
                <a:path w="523875" h="76200">
                  <a:moveTo>
                    <a:pt x="447653" y="44411"/>
                  </a:moveTo>
                  <a:lnTo>
                    <a:pt x="447548" y="76199"/>
                  </a:lnTo>
                  <a:lnTo>
                    <a:pt x="511366" y="44450"/>
                  </a:lnTo>
                  <a:lnTo>
                    <a:pt x="460375" y="44450"/>
                  </a:lnTo>
                  <a:lnTo>
                    <a:pt x="447653" y="44411"/>
                  </a:lnTo>
                  <a:close/>
                </a:path>
                <a:path w="523875" h="76200">
                  <a:moveTo>
                    <a:pt x="447696" y="31711"/>
                  </a:moveTo>
                  <a:lnTo>
                    <a:pt x="447653" y="44411"/>
                  </a:lnTo>
                  <a:lnTo>
                    <a:pt x="460375" y="44450"/>
                  </a:lnTo>
                  <a:lnTo>
                    <a:pt x="460375" y="31750"/>
                  </a:lnTo>
                  <a:lnTo>
                    <a:pt x="447696" y="31711"/>
                  </a:lnTo>
                  <a:close/>
                </a:path>
                <a:path w="523875" h="76200">
                  <a:moveTo>
                    <a:pt x="447801" y="0"/>
                  </a:moveTo>
                  <a:lnTo>
                    <a:pt x="447696" y="31711"/>
                  </a:lnTo>
                  <a:lnTo>
                    <a:pt x="460375" y="31750"/>
                  </a:lnTo>
                  <a:lnTo>
                    <a:pt x="460375" y="44450"/>
                  </a:lnTo>
                  <a:lnTo>
                    <a:pt x="511366" y="44450"/>
                  </a:lnTo>
                  <a:lnTo>
                    <a:pt x="523875" y="38226"/>
                  </a:lnTo>
                  <a:lnTo>
                    <a:pt x="447801" y="0"/>
                  </a:lnTo>
                  <a:close/>
                </a:path>
                <a:path w="523875" h="76200">
                  <a:moveTo>
                    <a:pt x="0" y="30352"/>
                  </a:moveTo>
                  <a:lnTo>
                    <a:pt x="0" y="43052"/>
                  </a:lnTo>
                  <a:lnTo>
                    <a:pt x="447653" y="44411"/>
                  </a:lnTo>
                  <a:lnTo>
                    <a:pt x="447696" y="31711"/>
                  </a:lnTo>
                  <a:lnTo>
                    <a:pt x="0" y="30352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2" name="object 76"/>
            <p:cNvSpPr/>
            <p:nvPr/>
          </p:nvSpPr>
          <p:spPr>
            <a:xfrm>
              <a:off x="8421948" y="2880360"/>
              <a:ext cx="76200" cy="408305"/>
            </a:xfrm>
            <a:custGeom>
              <a:avLst/>
              <a:gdLst/>
              <a:ahLst/>
              <a:cxnLst/>
              <a:rect l="l" t="t" r="r" b="b"/>
              <a:pathLst>
                <a:path w="76200" h="408304">
                  <a:moveTo>
                    <a:pt x="44450" y="63500"/>
                  </a:moveTo>
                  <a:lnTo>
                    <a:pt x="31750" y="63500"/>
                  </a:lnTo>
                  <a:lnTo>
                    <a:pt x="31750" y="407924"/>
                  </a:lnTo>
                  <a:lnTo>
                    <a:pt x="44450" y="407924"/>
                  </a:lnTo>
                  <a:lnTo>
                    <a:pt x="44450" y="63500"/>
                  </a:lnTo>
                  <a:close/>
                </a:path>
                <a:path w="76200" h="408304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408304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3" name="object 77"/>
            <p:cNvSpPr/>
            <p:nvPr/>
          </p:nvSpPr>
          <p:spPr>
            <a:xfrm>
              <a:off x="10356272" y="2969735"/>
              <a:ext cx="66039" cy="527443"/>
            </a:xfrm>
            <a:custGeom>
              <a:avLst/>
              <a:gdLst/>
              <a:ahLst/>
              <a:cxnLst/>
              <a:rect l="l" t="t" r="r" b="b"/>
              <a:pathLst>
                <a:path w="76200" h="197485">
                  <a:moveTo>
                    <a:pt x="44401" y="76094"/>
                  </a:moveTo>
                  <a:lnTo>
                    <a:pt x="31701" y="76306"/>
                  </a:lnTo>
                  <a:lnTo>
                    <a:pt x="33654" y="196976"/>
                  </a:lnTo>
                  <a:lnTo>
                    <a:pt x="46354" y="196723"/>
                  </a:lnTo>
                  <a:lnTo>
                    <a:pt x="44401" y="76094"/>
                  </a:lnTo>
                  <a:close/>
                </a:path>
                <a:path w="76200" h="197485">
                  <a:moveTo>
                    <a:pt x="36829" y="0"/>
                  </a:moveTo>
                  <a:lnTo>
                    <a:pt x="0" y="76835"/>
                  </a:lnTo>
                  <a:lnTo>
                    <a:pt x="31701" y="76306"/>
                  </a:lnTo>
                  <a:lnTo>
                    <a:pt x="31495" y="63626"/>
                  </a:lnTo>
                  <a:lnTo>
                    <a:pt x="44195" y="63373"/>
                  </a:lnTo>
                  <a:lnTo>
                    <a:pt x="69847" y="63373"/>
                  </a:lnTo>
                  <a:lnTo>
                    <a:pt x="36829" y="0"/>
                  </a:lnTo>
                  <a:close/>
                </a:path>
                <a:path w="76200" h="197485">
                  <a:moveTo>
                    <a:pt x="44195" y="63373"/>
                  </a:moveTo>
                  <a:lnTo>
                    <a:pt x="31495" y="63626"/>
                  </a:lnTo>
                  <a:lnTo>
                    <a:pt x="31701" y="76306"/>
                  </a:lnTo>
                  <a:lnTo>
                    <a:pt x="44401" y="76094"/>
                  </a:lnTo>
                  <a:lnTo>
                    <a:pt x="44195" y="63373"/>
                  </a:lnTo>
                  <a:close/>
                </a:path>
                <a:path w="76200" h="197485">
                  <a:moveTo>
                    <a:pt x="69847" y="63373"/>
                  </a:moveTo>
                  <a:lnTo>
                    <a:pt x="44195" y="63373"/>
                  </a:lnTo>
                  <a:lnTo>
                    <a:pt x="44401" y="76094"/>
                  </a:lnTo>
                  <a:lnTo>
                    <a:pt x="76200" y="75564"/>
                  </a:lnTo>
                  <a:lnTo>
                    <a:pt x="69847" y="63373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4" name="object 79"/>
            <p:cNvSpPr/>
            <p:nvPr/>
          </p:nvSpPr>
          <p:spPr>
            <a:xfrm>
              <a:off x="9831123" y="3928025"/>
              <a:ext cx="1159764" cy="33058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object 81"/>
            <p:cNvSpPr txBox="1"/>
            <p:nvPr/>
          </p:nvSpPr>
          <p:spPr>
            <a:xfrm>
              <a:off x="7465457" y="3787013"/>
              <a:ext cx="26670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</a:t>
              </a:r>
              <a:r>
                <a:rPr kumimoji="0" sz="10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ull</a:t>
              </a:r>
              <a:endParaRPr kumimoji="0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66" name="object 84"/>
            <p:cNvSpPr/>
            <p:nvPr/>
          </p:nvSpPr>
          <p:spPr>
            <a:xfrm>
              <a:off x="8416909" y="4119033"/>
              <a:ext cx="104365" cy="379264"/>
            </a:xfrm>
            <a:custGeom>
              <a:avLst/>
              <a:gdLst/>
              <a:ahLst/>
              <a:cxnLst/>
              <a:rect l="l" t="t" r="r" b="b"/>
              <a:pathLst>
                <a:path w="76200" h="484504">
                  <a:moveTo>
                    <a:pt x="0" y="407924"/>
                  </a:moveTo>
                  <a:lnTo>
                    <a:pt x="37845" y="484124"/>
                  </a:lnTo>
                  <a:lnTo>
                    <a:pt x="69796" y="420751"/>
                  </a:lnTo>
                  <a:lnTo>
                    <a:pt x="44450" y="420751"/>
                  </a:lnTo>
                  <a:lnTo>
                    <a:pt x="31750" y="420624"/>
                  </a:lnTo>
                  <a:lnTo>
                    <a:pt x="31788" y="407976"/>
                  </a:lnTo>
                  <a:lnTo>
                    <a:pt x="0" y="407924"/>
                  </a:lnTo>
                  <a:close/>
                </a:path>
                <a:path w="76200" h="484504">
                  <a:moveTo>
                    <a:pt x="31788" y="407976"/>
                  </a:moveTo>
                  <a:lnTo>
                    <a:pt x="31750" y="420624"/>
                  </a:lnTo>
                  <a:lnTo>
                    <a:pt x="44450" y="420751"/>
                  </a:lnTo>
                  <a:lnTo>
                    <a:pt x="44492" y="407998"/>
                  </a:lnTo>
                  <a:lnTo>
                    <a:pt x="31788" y="407976"/>
                  </a:lnTo>
                  <a:close/>
                </a:path>
                <a:path w="76200" h="484504">
                  <a:moveTo>
                    <a:pt x="44492" y="407998"/>
                  </a:moveTo>
                  <a:lnTo>
                    <a:pt x="44450" y="420751"/>
                  </a:lnTo>
                  <a:lnTo>
                    <a:pt x="69796" y="420751"/>
                  </a:lnTo>
                  <a:lnTo>
                    <a:pt x="76200" y="408051"/>
                  </a:lnTo>
                  <a:lnTo>
                    <a:pt x="44492" y="407998"/>
                  </a:lnTo>
                  <a:close/>
                </a:path>
                <a:path w="76200" h="484504">
                  <a:moveTo>
                    <a:pt x="45847" y="0"/>
                  </a:moveTo>
                  <a:lnTo>
                    <a:pt x="33019" y="0"/>
                  </a:lnTo>
                  <a:lnTo>
                    <a:pt x="31788" y="407976"/>
                  </a:lnTo>
                  <a:lnTo>
                    <a:pt x="44492" y="407998"/>
                  </a:lnTo>
                  <a:lnTo>
                    <a:pt x="45847" y="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object 86"/>
            <p:cNvSpPr txBox="1"/>
            <p:nvPr/>
          </p:nvSpPr>
          <p:spPr>
            <a:xfrm>
              <a:off x="5847273" y="3838559"/>
              <a:ext cx="33655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</a:t>
              </a:r>
              <a:r>
                <a:rPr kumimoji="0" sz="10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ush</a:t>
              </a:r>
              <a:endParaRPr kumimoji="0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68" name="object 87"/>
            <p:cNvSpPr/>
            <p:nvPr/>
          </p:nvSpPr>
          <p:spPr>
            <a:xfrm>
              <a:off x="5814533" y="4030969"/>
              <a:ext cx="468630" cy="76200"/>
            </a:xfrm>
            <a:custGeom>
              <a:avLst/>
              <a:gdLst/>
              <a:ahLst/>
              <a:cxnLst/>
              <a:rect l="l" t="t" r="r" b="b"/>
              <a:pathLst>
                <a:path w="468629" h="76200">
                  <a:moveTo>
                    <a:pt x="455954" y="31749"/>
                  </a:moveTo>
                  <a:lnTo>
                    <a:pt x="404748" y="31749"/>
                  </a:lnTo>
                  <a:lnTo>
                    <a:pt x="404875" y="44449"/>
                  </a:lnTo>
                  <a:lnTo>
                    <a:pt x="392144" y="44493"/>
                  </a:lnTo>
                  <a:lnTo>
                    <a:pt x="392302" y="76199"/>
                  </a:lnTo>
                  <a:lnTo>
                    <a:pt x="468248" y="37845"/>
                  </a:lnTo>
                  <a:lnTo>
                    <a:pt x="455954" y="31749"/>
                  </a:lnTo>
                  <a:close/>
                </a:path>
                <a:path w="468629" h="76200">
                  <a:moveTo>
                    <a:pt x="392080" y="31789"/>
                  </a:moveTo>
                  <a:lnTo>
                    <a:pt x="0" y="33019"/>
                  </a:lnTo>
                  <a:lnTo>
                    <a:pt x="0" y="45846"/>
                  </a:lnTo>
                  <a:lnTo>
                    <a:pt x="392144" y="44493"/>
                  </a:lnTo>
                  <a:lnTo>
                    <a:pt x="392080" y="31789"/>
                  </a:lnTo>
                  <a:close/>
                </a:path>
                <a:path w="468629" h="76200">
                  <a:moveTo>
                    <a:pt x="404748" y="31749"/>
                  </a:moveTo>
                  <a:lnTo>
                    <a:pt x="392080" y="31789"/>
                  </a:lnTo>
                  <a:lnTo>
                    <a:pt x="392144" y="44493"/>
                  </a:lnTo>
                  <a:lnTo>
                    <a:pt x="404875" y="44449"/>
                  </a:lnTo>
                  <a:lnTo>
                    <a:pt x="404748" y="31749"/>
                  </a:lnTo>
                  <a:close/>
                </a:path>
                <a:path w="468629" h="76200">
                  <a:moveTo>
                    <a:pt x="391921" y="0"/>
                  </a:moveTo>
                  <a:lnTo>
                    <a:pt x="392080" y="31789"/>
                  </a:lnTo>
                  <a:lnTo>
                    <a:pt x="455954" y="31749"/>
                  </a:lnTo>
                  <a:lnTo>
                    <a:pt x="391921" y="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object 88"/>
            <p:cNvSpPr/>
            <p:nvPr/>
          </p:nvSpPr>
          <p:spPr>
            <a:xfrm>
              <a:off x="7146473" y="4030969"/>
              <a:ext cx="990600" cy="76200"/>
            </a:xfrm>
            <a:custGeom>
              <a:avLst/>
              <a:gdLst/>
              <a:ahLst/>
              <a:cxnLst/>
              <a:rect l="l" t="t" r="r" b="b"/>
              <a:pathLst>
                <a:path w="990600" h="76200">
                  <a:moveTo>
                    <a:pt x="914400" y="0"/>
                  </a:moveTo>
                  <a:lnTo>
                    <a:pt x="914400" y="76200"/>
                  </a:lnTo>
                  <a:lnTo>
                    <a:pt x="977900" y="44450"/>
                  </a:lnTo>
                  <a:lnTo>
                    <a:pt x="927100" y="44450"/>
                  </a:lnTo>
                  <a:lnTo>
                    <a:pt x="927100" y="31750"/>
                  </a:lnTo>
                  <a:lnTo>
                    <a:pt x="977900" y="31750"/>
                  </a:lnTo>
                  <a:lnTo>
                    <a:pt x="914400" y="0"/>
                  </a:lnTo>
                  <a:close/>
                </a:path>
                <a:path w="990600" h="76200">
                  <a:moveTo>
                    <a:pt x="9144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914400" y="44450"/>
                  </a:lnTo>
                  <a:lnTo>
                    <a:pt x="914400" y="31750"/>
                  </a:lnTo>
                  <a:close/>
                </a:path>
                <a:path w="990600" h="76200">
                  <a:moveTo>
                    <a:pt x="9779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77900" y="44450"/>
                  </a:lnTo>
                  <a:lnTo>
                    <a:pt x="990600" y="38100"/>
                  </a:lnTo>
                  <a:lnTo>
                    <a:pt x="977900" y="3175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object 91"/>
            <p:cNvSpPr txBox="1"/>
            <p:nvPr/>
          </p:nvSpPr>
          <p:spPr>
            <a:xfrm>
              <a:off x="8068253" y="5053921"/>
              <a:ext cx="84201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lvl="0" indent="11874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Continuous  code</a:t>
              </a:r>
              <a:r>
                <a:rPr kumimoji="0" sz="700" b="1" i="0" u="none" strike="noStrike" kern="0" cap="none" spc="-5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Inspection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71" name="object 93"/>
            <p:cNvSpPr txBox="1"/>
            <p:nvPr/>
          </p:nvSpPr>
          <p:spPr>
            <a:xfrm>
              <a:off x="9931328" y="1830070"/>
              <a:ext cx="98044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Vulnerability</a:t>
              </a:r>
              <a:r>
                <a:rPr kumimoji="0" sz="700" b="1" i="0" u="none" strike="noStrike" kern="0" cap="none" spc="-5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Scanner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73" name="object 97"/>
            <p:cNvSpPr txBox="1"/>
            <p:nvPr/>
          </p:nvSpPr>
          <p:spPr>
            <a:xfrm>
              <a:off x="8007167" y="2107819"/>
              <a:ext cx="76962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0175" marR="5080" lvl="0" indent="-11811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Continuous</a:t>
              </a:r>
              <a:r>
                <a:rPr kumimoji="0" sz="700" b="1" i="0" u="none" strike="noStrike" kern="0" cap="none" spc="-4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code  Integration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77" name="object 111"/>
            <p:cNvSpPr txBox="1"/>
            <p:nvPr/>
          </p:nvSpPr>
          <p:spPr>
            <a:xfrm>
              <a:off x="2933020" y="1962156"/>
              <a:ext cx="973227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9690" marR="5080" lvl="0" indent="-47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Change</a:t>
              </a:r>
              <a:r>
                <a:rPr kumimoji="0" sz="700" b="1" i="0" u="none" strike="noStrike" kern="0" cap="none" spc="-6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control  Management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78" name="object 112"/>
            <p:cNvSpPr/>
            <p:nvPr/>
          </p:nvSpPr>
          <p:spPr>
            <a:xfrm>
              <a:off x="10012355" y="4975859"/>
              <a:ext cx="1004316" cy="6461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9" name="object 113"/>
            <p:cNvSpPr/>
            <p:nvPr/>
          </p:nvSpPr>
          <p:spPr>
            <a:xfrm>
              <a:off x="10065695" y="4991100"/>
              <a:ext cx="897636" cy="53949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0" name="object 114"/>
            <p:cNvSpPr/>
            <p:nvPr/>
          </p:nvSpPr>
          <p:spPr>
            <a:xfrm>
              <a:off x="3139168" y="4275226"/>
              <a:ext cx="138683" cy="1463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1" name="object 115"/>
            <p:cNvSpPr/>
            <p:nvPr/>
          </p:nvSpPr>
          <p:spPr>
            <a:xfrm>
              <a:off x="6570326" y="5123061"/>
              <a:ext cx="137160" cy="1463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2" name="object 116"/>
            <p:cNvSpPr/>
            <p:nvPr/>
          </p:nvSpPr>
          <p:spPr>
            <a:xfrm>
              <a:off x="8356417" y="1973579"/>
              <a:ext cx="137159" cy="14630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4" name="object 118"/>
            <p:cNvSpPr/>
            <p:nvPr/>
          </p:nvSpPr>
          <p:spPr>
            <a:xfrm>
              <a:off x="10379638" y="1696211"/>
              <a:ext cx="137159" cy="1447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object 119"/>
            <p:cNvSpPr/>
            <p:nvPr/>
          </p:nvSpPr>
          <p:spPr>
            <a:xfrm>
              <a:off x="8409838" y="4847868"/>
              <a:ext cx="137159" cy="1463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6" name="object 121"/>
            <p:cNvSpPr txBox="1"/>
            <p:nvPr/>
          </p:nvSpPr>
          <p:spPr>
            <a:xfrm>
              <a:off x="2916283" y="4669777"/>
              <a:ext cx="44577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S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MIC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88" name="object 124"/>
            <p:cNvSpPr txBox="1"/>
            <p:nvPr/>
          </p:nvSpPr>
          <p:spPr>
            <a:xfrm>
              <a:off x="909211" y="4514823"/>
              <a:ext cx="582295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E-Learning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9" name="object 126"/>
            <p:cNvSpPr txBox="1"/>
            <p:nvPr/>
          </p:nvSpPr>
          <p:spPr>
            <a:xfrm>
              <a:off x="813129" y="5447943"/>
              <a:ext cx="67056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lvl="0" indent="8064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Technical  </a:t>
              </a:r>
              <a:r>
                <a:rPr kumimoji="0" sz="700" b="1" i="0" u="none" strike="noStrike" kern="0" cap="none" spc="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O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n-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bo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a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rding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90" name="object 128"/>
            <p:cNvSpPr txBox="1"/>
            <p:nvPr/>
          </p:nvSpPr>
          <p:spPr>
            <a:xfrm>
              <a:off x="6169915" y="2106295"/>
              <a:ext cx="1059815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Repository</a:t>
              </a:r>
              <a:r>
                <a:rPr kumimoji="0" sz="700" b="1" i="0" u="none" strike="noStrike" kern="0" cap="none" spc="-6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Managment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91" name="object 129"/>
            <p:cNvSpPr/>
            <p:nvPr/>
          </p:nvSpPr>
          <p:spPr>
            <a:xfrm>
              <a:off x="5846065" y="2372867"/>
              <a:ext cx="1610868" cy="10256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2" name="object 130"/>
            <p:cNvSpPr/>
            <p:nvPr/>
          </p:nvSpPr>
          <p:spPr>
            <a:xfrm>
              <a:off x="4726168" y="3497179"/>
              <a:ext cx="76200" cy="220979"/>
            </a:xfrm>
            <a:custGeom>
              <a:avLst/>
              <a:gdLst/>
              <a:ahLst/>
              <a:cxnLst/>
              <a:rect l="l" t="t" r="r" b="b"/>
              <a:pathLst>
                <a:path w="76200" h="220979">
                  <a:moveTo>
                    <a:pt x="0" y="144017"/>
                  </a:moveTo>
                  <a:lnTo>
                    <a:pt x="36957" y="220725"/>
                  </a:lnTo>
                  <a:lnTo>
                    <a:pt x="69868" y="157352"/>
                  </a:lnTo>
                  <a:lnTo>
                    <a:pt x="44196" y="157352"/>
                  </a:lnTo>
                  <a:lnTo>
                    <a:pt x="31496" y="157225"/>
                  </a:lnTo>
                  <a:lnTo>
                    <a:pt x="31681" y="144493"/>
                  </a:lnTo>
                  <a:lnTo>
                    <a:pt x="0" y="144017"/>
                  </a:lnTo>
                  <a:close/>
                </a:path>
                <a:path w="76200" h="220979">
                  <a:moveTo>
                    <a:pt x="31681" y="144493"/>
                  </a:moveTo>
                  <a:lnTo>
                    <a:pt x="31496" y="157225"/>
                  </a:lnTo>
                  <a:lnTo>
                    <a:pt x="44196" y="157352"/>
                  </a:lnTo>
                  <a:lnTo>
                    <a:pt x="44380" y="144683"/>
                  </a:lnTo>
                  <a:lnTo>
                    <a:pt x="31681" y="144493"/>
                  </a:lnTo>
                  <a:close/>
                </a:path>
                <a:path w="76200" h="220979">
                  <a:moveTo>
                    <a:pt x="44380" y="144683"/>
                  </a:moveTo>
                  <a:lnTo>
                    <a:pt x="44196" y="157352"/>
                  </a:lnTo>
                  <a:lnTo>
                    <a:pt x="69868" y="157352"/>
                  </a:lnTo>
                  <a:lnTo>
                    <a:pt x="76200" y="145161"/>
                  </a:lnTo>
                  <a:lnTo>
                    <a:pt x="44380" y="144683"/>
                  </a:lnTo>
                  <a:close/>
                </a:path>
                <a:path w="76200" h="220979">
                  <a:moveTo>
                    <a:pt x="33782" y="0"/>
                  </a:moveTo>
                  <a:lnTo>
                    <a:pt x="31681" y="144493"/>
                  </a:lnTo>
                  <a:lnTo>
                    <a:pt x="44380" y="144683"/>
                  </a:lnTo>
                  <a:lnTo>
                    <a:pt x="46482" y="253"/>
                  </a:lnTo>
                  <a:lnTo>
                    <a:pt x="33782" y="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3" name="object 131"/>
            <p:cNvSpPr/>
            <p:nvPr/>
          </p:nvSpPr>
          <p:spPr>
            <a:xfrm>
              <a:off x="4721959" y="4693059"/>
              <a:ext cx="76200" cy="209550"/>
            </a:xfrm>
            <a:custGeom>
              <a:avLst/>
              <a:gdLst/>
              <a:ahLst/>
              <a:cxnLst/>
              <a:rect l="l" t="t" r="r" b="b"/>
              <a:pathLst>
                <a:path w="76200" h="209550">
                  <a:moveTo>
                    <a:pt x="31750" y="133350"/>
                  </a:moveTo>
                  <a:lnTo>
                    <a:pt x="0" y="133350"/>
                  </a:lnTo>
                  <a:lnTo>
                    <a:pt x="38100" y="209550"/>
                  </a:lnTo>
                  <a:lnTo>
                    <a:pt x="69850" y="146050"/>
                  </a:lnTo>
                  <a:lnTo>
                    <a:pt x="31750" y="146050"/>
                  </a:lnTo>
                  <a:lnTo>
                    <a:pt x="31750" y="133350"/>
                  </a:lnTo>
                  <a:close/>
                </a:path>
                <a:path w="76200" h="209550">
                  <a:moveTo>
                    <a:pt x="44450" y="0"/>
                  </a:moveTo>
                  <a:lnTo>
                    <a:pt x="31750" y="0"/>
                  </a:lnTo>
                  <a:lnTo>
                    <a:pt x="31750" y="146050"/>
                  </a:lnTo>
                  <a:lnTo>
                    <a:pt x="44450" y="146050"/>
                  </a:lnTo>
                  <a:lnTo>
                    <a:pt x="44450" y="0"/>
                  </a:lnTo>
                  <a:close/>
                </a:path>
                <a:path w="76200" h="209550">
                  <a:moveTo>
                    <a:pt x="76200" y="133350"/>
                  </a:moveTo>
                  <a:lnTo>
                    <a:pt x="44450" y="133350"/>
                  </a:lnTo>
                  <a:lnTo>
                    <a:pt x="44450" y="146050"/>
                  </a:lnTo>
                  <a:lnTo>
                    <a:pt x="69850" y="146050"/>
                  </a:lnTo>
                  <a:lnTo>
                    <a:pt x="76200" y="13335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95" name="Conector recto 394"/>
            <p:cNvCxnSpPr/>
            <p:nvPr/>
          </p:nvCxnSpPr>
          <p:spPr>
            <a:xfrm>
              <a:off x="9362257" y="1540469"/>
              <a:ext cx="0" cy="4749011"/>
            </a:xfrm>
            <a:prstGeom prst="line">
              <a:avLst/>
            </a:prstGeom>
            <a:noFill/>
            <a:ln w="9525" cap="flat" cmpd="sng" algn="ctr">
              <a:solidFill>
                <a:srgbClr val="70AD4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6" name="Conector recto 395"/>
            <p:cNvCxnSpPr/>
            <p:nvPr/>
          </p:nvCxnSpPr>
          <p:spPr>
            <a:xfrm>
              <a:off x="3945496" y="1498505"/>
              <a:ext cx="0" cy="4749011"/>
            </a:xfrm>
            <a:prstGeom prst="line">
              <a:avLst/>
            </a:prstGeom>
            <a:noFill/>
            <a:ln w="9525" cap="flat" cmpd="sng" algn="ctr">
              <a:solidFill>
                <a:srgbClr val="70AD4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97" name="Imagen 39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025415" y="4518598"/>
              <a:ext cx="1026703" cy="297917"/>
            </a:xfrm>
            <a:prstGeom prst="rect">
              <a:avLst/>
            </a:prstGeom>
          </p:spPr>
        </p:pic>
        <p:pic>
          <p:nvPicPr>
            <p:cNvPr id="399" name="Imagen 39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128209" y="5514432"/>
              <a:ext cx="613615" cy="358168"/>
            </a:xfrm>
            <a:prstGeom prst="rect">
              <a:avLst/>
            </a:prstGeom>
          </p:spPr>
        </p:pic>
        <p:pic>
          <p:nvPicPr>
            <p:cNvPr id="400" name="Imagen 39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25708" y="4746707"/>
              <a:ext cx="1279489" cy="624141"/>
            </a:xfrm>
            <a:prstGeom prst="rect">
              <a:avLst/>
            </a:prstGeom>
          </p:spPr>
        </p:pic>
        <p:pic>
          <p:nvPicPr>
            <p:cNvPr id="401" name="Picture 2" descr="Resultado de imagen para cono incertidumbre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379" y="4785078"/>
              <a:ext cx="1526993" cy="92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2" name="Imagen 40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114831" y="2493262"/>
              <a:ext cx="1372654" cy="871482"/>
            </a:xfrm>
            <a:prstGeom prst="rect">
              <a:avLst/>
            </a:prstGeom>
          </p:spPr>
        </p:pic>
        <p:pic>
          <p:nvPicPr>
            <p:cNvPr id="403" name="Imagen 40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33454" y="4343265"/>
              <a:ext cx="1073744" cy="594476"/>
            </a:xfrm>
            <a:prstGeom prst="rect">
              <a:avLst/>
            </a:prstGeom>
          </p:spPr>
        </p:pic>
        <p:pic>
          <p:nvPicPr>
            <p:cNvPr id="404" name="Imagen 403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367518" y="5103843"/>
              <a:ext cx="745338" cy="714708"/>
            </a:xfrm>
            <a:prstGeom prst="rect">
              <a:avLst/>
            </a:prstGeom>
          </p:spPr>
        </p:pic>
        <p:pic>
          <p:nvPicPr>
            <p:cNvPr id="405" name="Imagen 404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355140" y="3778787"/>
              <a:ext cx="1021877" cy="818448"/>
            </a:xfrm>
            <a:prstGeom prst="rect">
              <a:avLst/>
            </a:prstGeom>
          </p:spPr>
        </p:pic>
        <p:pic>
          <p:nvPicPr>
            <p:cNvPr id="406" name="Imagen 405"/>
            <p:cNvPicPr>
              <a:picLocks noChangeAspect="1"/>
            </p:cNvPicPr>
            <p:nvPr/>
          </p:nvPicPr>
          <p:blipFill rotWithShape="1">
            <a:blip r:embed="rId25"/>
            <a:srcRect r="1976"/>
            <a:stretch/>
          </p:blipFill>
          <p:spPr>
            <a:xfrm>
              <a:off x="804643" y="2899339"/>
              <a:ext cx="2658333" cy="1372366"/>
            </a:xfrm>
            <a:prstGeom prst="rect">
              <a:avLst/>
            </a:prstGeom>
          </p:spPr>
        </p:pic>
        <p:pic>
          <p:nvPicPr>
            <p:cNvPr id="407" name="Imagen 40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379410" y="3788835"/>
              <a:ext cx="476244" cy="432959"/>
            </a:xfrm>
            <a:prstGeom prst="rect">
              <a:avLst/>
            </a:prstGeom>
          </p:spPr>
        </p:pic>
        <p:pic>
          <p:nvPicPr>
            <p:cNvPr id="408" name="Imagen 40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413280" y="3799260"/>
              <a:ext cx="512217" cy="515749"/>
            </a:xfrm>
            <a:prstGeom prst="rect">
              <a:avLst/>
            </a:prstGeom>
          </p:spPr>
        </p:pic>
      </p:grpSp>
      <p:cxnSp>
        <p:nvCxnSpPr>
          <p:cNvPr id="79" name="Conector recto 78"/>
          <p:cNvCxnSpPr/>
          <p:nvPr/>
        </p:nvCxnSpPr>
        <p:spPr>
          <a:xfrm flipH="1">
            <a:off x="5634318" y="1139322"/>
            <a:ext cx="25539" cy="5015084"/>
          </a:xfrm>
          <a:prstGeom prst="line">
            <a:avLst/>
          </a:prstGeom>
          <a:noFill/>
          <a:ln w="9525" cap="flat" cmpd="sng" algn="ctr">
            <a:solidFill>
              <a:srgbClr val="70AD47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127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 Hand Fist Bump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46" b="15045"/>
          <a:stretch/>
        </p:blipFill>
        <p:spPr bwMode="auto">
          <a:xfrm>
            <a:off x="1524000" y="0"/>
            <a:ext cx="9144000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6508" y="4360577"/>
            <a:ext cx="7772400" cy="881943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CCFF33"/>
                </a:solidFill>
              </a:rPr>
              <a:t>Demostración</a:t>
            </a:r>
            <a:endParaRPr lang="es-CO" dirty="0">
              <a:solidFill>
                <a:srgbClr val="CCFF33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13</a:t>
            </a:fld>
            <a:endParaRPr lang="pt-BR"/>
          </a:p>
        </p:txBody>
      </p:sp>
      <p:sp>
        <p:nvSpPr>
          <p:cNvPr id="6" name="Rectángulo 5"/>
          <p:cNvSpPr/>
          <p:nvPr/>
        </p:nvSpPr>
        <p:spPr>
          <a:xfrm>
            <a:off x="5060950" y="509179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 de reglas Construido para proyecto Colpensiones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110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392975" y="1064029"/>
            <a:ext cx="957151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smtClean="0"/>
              <a:t>Próximos Pasos </a:t>
            </a:r>
            <a:r>
              <a:rPr lang="es-CO" sz="3600" dirty="0" err="1" smtClean="0"/>
              <a:t>DevOps</a:t>
            </a:r>
            <a:endParaRPr lang="es-CO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Alineación</a:t>
            </a:r>
            <a:r>
              <a:rPr lang="en-US" sz="2400" dirty="0" smtClean="0"/>
              <a:t> de </a:t>
            </a:r>
            <a:r>
              <a:rPr lang="es-CO" sz="2400" dirty="0" smtClean="0"/>
              <a:t>Equipos</a:t>
            </a:r>
            <a:r>
              <a:rPr lang="en-US" sz="2400" dirty="0" smtClean="0"/>
              <a:t> al </a:t>
            </a:r>
            <a:r>
              <a:rPr lang="es-CO" sz="2400" dirty="0"/>
              <a:t>P</a:t>
            </a:r>
            <a:r>
              <a:rPr lang="es-CO" sz="2400" dirty="0" smtClean="0"/>
              <a:t>roceso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Definiciones </a:t>
            </a:r>
            <a:r>
              <a:rPr lang="es-CO" sz="1600" dirty="0" smtClean="0"/>
              <a:t>(Integración a Proceso, Lineamientos, pruebas unitarias, </a:t>
            </a:r>
            <a:r>
              <a:rPr lang="es-CO" sz="1600" dirty="0" err="1" smtClean="0"/>
              <a:t>Katalon</a:t>
            </a:r>
            <a:r>
              <a:rPr lang="es-CO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i="1" dirty="0" smtClean="0"/>
              <a:t>Arquetipo </a:t>
            </a:r>
            <a:r>
              <a:rPr lang="es-CO" sz="1600" dirty="0" smtClean="0"/>
              <a:t>(</a:t>
            </a:r>
            <a:r>
              <a:rPr lang="es-CO" sz="1600" dirty="0" err="1" smtClean="0"/>
              <a:t>Git</a:t>
            </a:r>
            <a:r>
              <a:rPr lang="es-CO" sz="1600" dirty="0" smtClean="0"/>
              <a:t>, </a:t>
            </a:r>
            <a:r>
              <a:rPr lang="es-CO" sz="1600" dirty="0" err="1" smtClean="0"/>
              <a:t>Code</a:t>
            </a:r>
            <a:r>
              <a:rPr lang="es-CO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Piloto </a:t>
            </a:r>
            <a:r>
              <a:rPr lang="es-CO" sz="1600" dirty="0" smtClean="0"/>
              <a:t>(Propuesta Secretaria de Movilidad)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Capacitación </a:t>
            </a:r>
            <a:r>
              <a:rPr lang="es-CO" sz="2400" dirty="0" err="1" smtClean="0"/>
              <a:t>Git</a:t>
            </a:r>
            <a:r>
              <a:rPr lang="es-CO" sz="2400" dirty="0" smtClean="0"/>
              <a:t> </a:t>
            </a:r>
            <a:r>
              <a:rPr lang="es-CO" sz="2400" dirty="0" err="1" smtClean="0"/>
              <a:t>Flow</a:t>
            </a:r>
            <a:endParaRPr lang="es-CO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Refuerzo Pruebas Unitarias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Capacitación Automatización Pruebas QA </a:t>
            </a:r>
            <a:r>
              <a:rPr lang="es-CO" sz="1600" dirty="0" smtClean="0"/>
              <a:t>(Definir con </a:t>
            </a:r>
            <a:r>
              <a:rPr lang="es-CO" sz="1600" dirty="0" err="1" smtClean="0"/>
              <a:t>Jhon</a:t>
            </a:r>
            <a:r>
              <a:rPr lang="es-CO" sz="1600" dirty="0" smtClean="0"/>
              <a:t> </a:t>
            </a:r>
            <a:r>
              <a:rPr lang="es-CO" sz="1600" dirty="0" err="1" smtClean="0"/>
              <a:t>Murrallas</a:t>
            </a:r>
            <a:r>
              <a:rPr lang="es-CO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Plan de Levantamiento de Tecnologías </a:t>
            </a:r>
            <a:r>
              <a:rPr lang="es-CO" sz="1600" dirty="0" smtClean="0"/>
              <a:t>(Herramientas Usadas)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Infraestructura de la </a:t>
            </a:r>
            <a:r>
              <a:rPr lang="es-CO" sz="2400" dirty="0" smtClean="0"/>
              <a:t>Solución</a:t>
            </a:r>
            <a:endParaRPr lang="es-CO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Explorar </a:t>
            </a:r>
            <a:r>
              <a:rPr lang="es-CO" sz="2400" dirty="0" err="1" smtClean="0"/>
              <a:t>Arquillian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11611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23004" y="1055985"/>
            <a:ext cx="12192000" cy="504580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690274" y="1400966"/>
            <a:ext cx="3243906" cy="4171900"/>
          </a:xfrm>
          <a:prstGeom prst="rect">
            <a:avLst/>
          </a:prstGeom>
          <a:solidFill>
            <a:sysClr val="window" lastClr="FFFFFF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90274" y="2961119"/>
            <a:ext cx="324390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PE" sz="20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Despliegues</a:t>
            </a:r>
            <a:endParaRPr lang="es-PE" sz="2000" b="1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90274" y="3756984"/>
            <a:ext cx="3243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Alta demanda de despliegues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Manualidad en la revisiones de calidad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Manualidad en despliegue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Fallos frecuentes en las configuraciones</a:t>
            </a:r>
          </a:p>
        </p:txBody>
      </p:sp>
      <p:cxnSp>
        <p:nvCxnSpPr>
          <p:cNvPr id="21" name="Conector recto 20"/>
          <p:cNvCxnSpPr/>
          <p:nvPr/>
        </p:nvCxnSpPr>
        <p:spPr>
          <a:xfrm>
            <a:off x="653202" y="3582341"/>
            <a:ext cx="3317327" cy="0"/>
          </a:xfrm>
          <a:prstGeom prst="line">
            <a:avLst/>
          </a:prstGeom>
          <a:noFill/>
          <a:ln w="60325" cap="flat" cmpd="sng" algn="ctr">
            <a:solidFill>
              <a:srgbClr val="F2F2F2"/>
            </a:solidFill>
            <a:prstDash val="solid"/>
            <a:miter lim="800000"/>
          </a:ln>
          <a:effectLst/>
        </p:spPr>
      </p:cxn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21" r="27608"/>
          <a:stretch/>
        </p:blipFill>
        <p:spPr>
          <a:xfrm>
            <a:off x="1743816" y="1418686"/>
            <a:ext cx="1136822" cy="1602874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8138280" y="1400966"/>
            <a:ext cx="3243906" cy="4171900"/>
          </a:xfrm>
          <a:prstGeom prst="rect">
            <a:avLst/>
          </a:prstGeom>
          <a:solidFill>
            <a:sysClr val="window" lastClr="FFFFFF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4290707" y="1400966"/>
            <a:ext cx="3243906" cy="4171900"/>
          </a:xfrm>
          <a:prstGeom prst="rect">
            <a:avLst/>
          </a:prstGeom>
          <a:solidFill>
            <a:sysClr val="window" lastClr="FFFFFF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5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95" y="1639624"/>
            <a:ext cx="1164730" cy="116473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6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09" y="1610904"/>
            <a:ext cx="1193451" cy="1193451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4290707" y="2961119"/>
            <a:ext cx="3243906" cy="36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Calidad y Pruebas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8138280" y="2961119"/>
            <a:ext cx="324390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PE" sz="20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Entrega a Clientes</a:t>
            </a:r>
            <a:endParaRPr lang="es-PE" sz="2000" b="1" i="1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4426632" y="3756984"/>
            <a:ext cx="3107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Complejidad en las pruebas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Falta de conocimiento técnico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Sobreesfuerzo por repetir pruebas en  múltiples ambientes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8314388" y="3756984"/>
            <a:ext cx="2842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Altos tiempos de espera para despliegues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Complejidad en las entrega de Artefactos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Fallo humano en despliegues solicitados</a:t>
            </a:r>
            <a:endParaRPr kumimoji="0" lang="es-CO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cxnSp>
        <p:nvCxnSpPr>
          <p:cNvPr id="33" name="Conector recto 32"/>
          <p:cNvCxnSpPr/>
          <p:nvPr/>
        </p:nvCxnSpPr>
        <p:spPr>
          <a:xfrm>
            <a:off x="4217286" y="3568042"/>
            <a:ext cx="3317327" cy="0"/>
          </a:xfrm>
          <a:prstGeom prst="line">
            <a:avLst/>
          </a:prstGeom>
          <a:noFill/>
          <a:ln w="60325" cap="flat" cmpd="sng" algn="ctr">
            <a:solidFill>
              <a:srgbClr val="F2F2F2"/>
            </a:solidFill>
            <a:prstDash val="solid"/>
            <a:miter lim="800000"/>
          </a:ln>
          <a:effectLst/>
        </p:spPr>
      </p:cxnSp>
      <p:cxnSp>
        <p:nvCxnSpPr>
          <p:cNvPr id="34" name="Conector recto 33"/>
          <p:cNvCxnSpPr/>
          <p:nvPr/>
        </p:nvCxnSpPr>
        <p:spPr>
          <a:xfrm>
            <a:off x="8027476" y="3581105"/>
            <a:ext cx="3317327" cy="0"/>
          </a:xfrm>
          <a:prstGeom prst="line">
            <a:avLst/>
          </a:prstGeom>
          <a:noFill/>
          <a:ln w="60325" cap="flat" cmpd="sng" algn="ctr">
            <a:solidFill>
              <a:srgbClr val="F2F2F2"/>
            </a:solidFill>
            <a:prstDash val="solid"/>
            <a:miter lim="800000"/>
          </a:ln>
          <a:effectLst/>
        </p:spPr>
      </p:cxnSp>
      <p:sp>
        <p:nvSpPr>
          <p:cNvPr id="35" name="Título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CUAL ES LA NECESIDAD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60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27263" y="659045"/>
            <a:ext cx="5795682" cy="3311101"/>
          </a:xfrm>
        </p:spPr>
        <p:txBody>
          <a:bodyPr>
            <a:normAutofit/>
          </a:bodyPr>
          <a:lstStyle/>
          <a:p>
            <a:pPr algn="just"/>
            <a:r>
              <a:rPr lang="es-CO" sz="3200" dirty="0"/>
              <a:t>Cómo mejorar las entregas, disminuir los tiempos de despliegue y las pruebas en los diferentes ambientes?</a:t>
            </a:r>
            <a:endParaRPr lang="es-CO" sz="5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3</a:t>
            </a:fld>
            <a:endParaRPr lang="pt-BR"/>
          </a:p>
        </p:txBody>
      </p:sp>
      <p:sp>
        <p:nvSpPr>
          <p:cNvPr id="5" name="Rectángulo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1047"/>
          <a:stretch/>
        </p:blipFill>
        <p:spPr>
          <a:xfrm>
            <a:off x="6831106" y="659045"/>
            <a:ext cx="4419600" cy="49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4</a:t>
            </a:fld>
            <a:endParaRPr lang="pt-B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5310" y="1058817"/>
            <a:ext cx="8950546" cy="54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5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1254" y="407535"/>
            <a:ext cx="9126747" cy="55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6</a:t>
            </a:fld>
            <a:endParaRPr lang="pt-BR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850" y="171450"/>
            <a:ext cx="11049000" cy="62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7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711200"/>
            <a:ext cx="8862260" cy="55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8</a:t>
            </a:fld>
            <a:endParaRPr lang="pt-B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72" y="58777"/>
            <a:ext cx="9476456" cy="4818022"/>
          </a:xfrm>
          <a:prstGeom prst="rect">
            <a:avLst/>
          </a:prstGeom>
        </p:spPr>
      </p:pic>
      <p:pic>
        <p:nvPicPr>
          <p:cNvPr id="3080" name="Picture 8" descr="Resultado de imagen para jenki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16" y="5074921"/>
            <a:ext cx="1885451" cy="11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/>
          <p:cNvCxnSpPr/>
          <p:nvPr/>
        </p:nvCxnSpPr>
        <p:spPr>
          <a:xfrm>
            <a:off x="2514600" y="4968240"/>
            <a:ext cx="7543800" cy="15240"/>
          </a:xfrm>
          <a:prstGeom prst="line">
            <a:avLst/>
          </a:prstGeom>
          <a:ln w="762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9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09" y="187417"/>
            <a:ext cx="8862260" cy="5535612"/>
          </a:xfrm>
          <a:prstGeom prst="rect">
            <a:avLst/>
          </a:prstGeom>
        </p:spPr>
      </p:pic>
      <p:sp>
        <p:nvSpPr>
          <p:cNvPr id="2" name="Flecha a la derecha con bandas 1"/>
          <p:cNvSpPr/>
          <p:nvPr/>
        </p:nvSpPr>
        <p:spPr>
          <a:xfrm rot="12094277">
            <a:off x="3463632" y="1842833"/>
            <a:ext cx="801712" cy="292963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2569954" y="1203891"/>
            <a:ext cx="1399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b="1" dirty="0"/>
              <a:t>Disminución</a:t>
            </a:r>
            <a:r>
              <a:rPr lang="en-US" sz="1200" dirty="0"/>
              <a:t> </a:t>
            </a:r>
            <a:r>
              <a:rPr lang="es-CO" sz="1200" dirty="0"/>
              <a:t>en </a:t>
            </a:r>
          </a:p>
          <a:p>
            <a:pPr algn="ctr"/>
            <a:r>
              <a:rPr lang="es-CO" sz="1200" b="1" dirty="0"/>
              <a:t>tiempos</a:t>
            </a:r>
            <a:r>
              <a:rPr lang="es-CO" sz="1200" dirty="0"/>
              <a:t> de entrega</a:t>
            </a:r>
          </a:p>
        </p:txBody>
      </p:sp>
      <p:sp>
        <p:nvSpPr>
          <p:cNvPr id="6" name="Flecha a la derecha con bandas 5"/>
          <p:cNvSpPr/>
          <p:nvPr/>
        </p:nvSpPr>
        <p:spPr>
          <a:xfrm rot="20929947">
            <a:off x="8033855" y="1780577"/>
            <a:ext cx="801712" cy="292963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/>
          <p:cNvSpPr txBox="1"/>
          <p:nvPr/>
        </p:nvSpPr>
        <p:spPr>
          <a:xfrm>
            <a:off x="8856348" y="3069328"/>
            <a:ext cx="1670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b="1" dirty="0"/>
              <a:t>Disminución </a:t>
            </a:r>
            <a:r>
              <a:rPr lang="es-CO" sz="1200" dirty="0"/>
              <a:t>de</a:t>
            </a:r>
            <a:r>
              <a:rPr lang="es-CO" sz="1200" b="1" dirty="0"/>
              <a:t> errores</a:t>
            </a:r>
          </a:p>
          <a:p>
            <a:pPr algn="ctr"/>
            <a:r>
              <a:rPr lang="en-US" sz="1200" dirty="0"/>
              <a:t>X </a:t>
            </a:r>
            <a:r>
              <a:rPr lang="es-CO" sz="1200" dirty="0"/>
              <a:t>configuración</a:t>
            </a:r>
          </a:p>
        </p:txBody>
      </p:sp>
      <p:sp>
        <p:nvSpPr>
          <p:cNvPr id="8" name="Flecha a la derecha con bandas 7"/>
          <p:cNvSpPr/>
          <p:nvPr/>
        </p:nvSpPr>
        <p:spPr>
          <a:xfrm rot="10800000">
            <a:off x="3489413" y="2922846"/>
            <a:ext cx="801712" cy="292963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/>
          <p:cNvSpPr txBox="1"/>
          <p:nvPr/>
        </p:nvSpPr>
        <p:spPr>
          <a:xfrm>
            <a:off x="2290125" y="284590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b="1" dirty="0"/>
              <a:t>Optimización</a:t>
            </a:r>
            <a:r>
              <a:rPr lang="es-CO" sz="1200" dirty="0"/>
              <a:t> </a:t>
            </a:r>
          </a:p>
          <a:p>
            <a:pPr algn="ctr"/>
            <a:r>
              <a:rPr lang="es-CO" sz="1200" dirty="0"/>
              <a:t>de Despliegues</a:t>
            </a:r>
          </a:p>
        </p:txBody>
      </p:sp>
      <p:sp>
        <p:nvSpPr>
          <p:cNvPr id="10" name="Flecha a la derecha con bandas 9"/>
          <p:cNvSpPr/>
          <p:nvPr/>
        </p:nvSpPr>
        <p:spPr>
          <a:xfrm rot="325625">
            <a:off x="7909813" y="3069329"/>
            <a:ext cx="801712" cy="292963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CuadroTexto 10"/>
          <p:cNvSpPr txBox="1"/>
          <p:nvPr/>
        </p:nvSpPr>
        <p:spPr>
          <a:xfrm>
            <a:off x="8949472" y="1444802"/>
            <a:ext cx="138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b="1" dirty="0"/>
              <a:t>Aumento</a:t>
            </a:r>
            <a:r>
              <a:rPr lang="es-CO" sz="1200" dirty="0"/>
              <a:t> de la </a:t>
            </a:r>
          </a:p>
          <a:p>
            <a:pPr algn="ctr"/>
            <a:r>
              <a:rPr lang="es-CO" sz="1200" b="1" dirty="0"/>
              <a:t>Calidad</a:t>
            </a:r>
            <a:r>
              <a:rPr lang="es-CO" sz="1200" dirty="0"/>
              <a:t> del </a:t>
            </a:r>
            <a:r>
              <a:rPr lang="es-CO" sz="1200" b="1" dirty="0"/>
              <a:t>código</a:t>
            </a:r>
            <a:r>
              <a:rPr lang="es-CO" sz="1200" dirty="0"/>
              <a:t> </a:t>
            </a:r>
          </a:p>
          <a:p>
            <a:pPr algn="ctr"/>
            <a:r>
              <a:rPr lang="es-CO" sz="1200" dirty="0"/>
              <a:t>y del </a:t>
            </a:r>
            <a:r>
              <a:rPr lang="es-CO" sz="1200" b="1" dirty="0"/>
              <a:t>Software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138606" y="4300680"/>
            <a:ext cx="163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dirty="0"/>
              <a:t>Métricas e Indicadores</a:t>
            </a:r>
          </a:p>
          <a:p>
            <a:pPr algn="ctr"/>
            <a:r>
              <a:rPr lang="es-CO" sz="1200" b="1" dirty="0"/>
              <a:t>Calidad de Equipos</a:t>
            </a:r>
          </a:p>
        </p:txBody>
      </p:sp>
      <p:sp>
        <p:nvSpPr>
          <p:cNvPr id="13" name="Flecha a la derecha con bandas 12"/>
          <p:cNvSpPr/>
          <p:nvPr/>
        </p:nvSpPr>
        <p:spPr>
          <a:xfrm rot="9723112">
            <a:off x="3788720" y="4193513"/>
            <a:ext cx="801712" cy="292963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Flecha a la derecha con bandas 13"/>
          <p:cNvSpPr/>
          <p:nvPr/>
        </p:nvSpPr>
        <p:spPr>
          <a:xfrm rot="695366">
            <a:off x="7909813" y="4260589"/>
            <a:ext cx="801712" cy="292963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/>
          <p:cNvSpPr txBox="1"/>
          <p:nvPr/>
        </p:nvSpPr>
        <p:spPr>
          <a:xfrm>
            <a:off x="9078897" y="4344184"/>
            <a:ext cx="143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/>
              <a:t>Satisfacción </a:t>
            </a:r>
            <a:r>
              <a:rPr lang="es-CO" sz="1200" dirty="0"/>
              <a:t>del</a:t>
            </a:r>
            <a:r>
              <a:rPr lang="es-CO" sz="1200" b="1" dirty="0"/>
              <a:t> Cliente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6355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266</Words>
  <Application>Microsoft Office PowerPoint</Application>
  <PresentationFormat>Panorámica</PresentationFormat>
  <Paragraphs>87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Dax-Bold</vt:lpstr>
      <vt:lpstr>DaxCondensed-Light</vt:lpstr>
      <vt:lpstr>DejaVu Sans</vt:lpstr>
      <vt:lpstr>Tahoma</vt:lpstr>
      <vt:lpstr>Tema de Office</vt:lpstr>
      <vt:lpstr>Office Theme</vt:lpstr>
      <vt:lpstr>Presentación de PowerPoint</vt:lpstr>
      <vt:lpstr> CUAL ES LA NECESIDAD</vt:lpstr>
      <vt:lpstr>Cómo mejorar las entregas, disminuir los tiempos de despliegue y las pruebas en los diferentes ambientes?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CICLO    DEVOPS</vt:lpstr>
      <vt:lpstr>PROCESO    DE DESARROLLO</vt:lpstr>
      <vt:lpstr>Demostración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    DE DESARROLLO</dc:title>
  <dc:creator>Juan Ricardo Gonzalez Sepulveda</dc:creator>
  <cp:lastModifiedBy>Rene</cp:lastModifiedBy>
  <cp:revision>12</cp:revision>
  <dcterms:created xsi:type="dcterms:W3CDTF">2018-09-03T17:14:56Z</dcterms:created>
  <dcterms:modified xsi:type="dcterms:W3CDTF">2018-09-03T22:55:42Z</dcterms:modified>
</cp:coreProperties>
</file>